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7" r:id="rId9"/>
    <p:sldId id="266" r:id="rId10"/>
    <p:sldId id="268" r:id="rId11"/>
    <p:sldId id="270" r:id="rId12"/>
    <p:sldId id="274" r:id="rId13"/>
    <p:sldId id="282" r:id="rId14"/>
    <p:sldId id="275" r:id="rId15"/>
    <p:sldId id="276" r:id="rId16"/>
    <p:sldId id="277" r:id="rId17"/>
    <p:sldId id="278" r:id="rId18"/>
    <p:sldId id="279" r:id="rId19"/>
    <p:sldId id="281" r:id="rId20"/>
    <p:sldId id="280" r:id="rId21"/>
    <p:sldId id="28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opher Villafuerte" initials="CV" lastIdx="1" clrIdx="0">
    <p:extLst>
      <p:ext uri="{19B8F6BF-5375-455C-9EA6-DF929625EA0E}">
        <p15:presenceInfo xmlns:p15="http://schemas.microsoft.com/office/powerpoint/2012/main" userId="7f489a6e30ccc20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6405"/>
  </p:normalViewPr>
  <p:slideViewPr>
    <p:cSldViewPr snapToGrid="0" snapToObjects="1">
      <p:cViewPr varScale="1">
        <p:scale>
          <a:sx n="126" d="100"/>
          <a:sy n="126" d="100"/>
        </p:scale>
        <p:origin x="3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16T14:30:44.707" idx="1">
    <p:pos x="6376" y="2544"/>
    <p:text>These private guestures are the ones that your home will learn and know, as you interact with it.   Just as your phone knows a termendious amount about you based on movement and screen time data alone</p:text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65C87-1353-6748-9B26-BC091A60BE7A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5396CF-E5E4-8146-AFC8-35BA9AFB8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19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5396CF-E5E4-8146-AFC8-35BA9AFB88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480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5396CF-E5E4-8146-AFC8-35BA9AFB88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912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Darknet is an open source neural network framework written in C and CUDA.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5396CF-E5E4-8146-AFC8-35BA9AFB88D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64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Darknet is an open source neural network framework written in C and CUDA.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5396CF-E5E4-8146-AFC8-35BA9AFB88D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54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Darknet is an open source neural network framework written in C and CUDA.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5396CF-E5E4-8146-AFC8-35BA9AFB88D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550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Darknet is an open source neural network framework written in C and CUDA.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5396CF-E5E4-8146-AFC8-35BA9AFB88D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46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11/17/20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11/17/20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11/17/20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11/17/20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11/17/20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11/17/20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B876C-CE62-8947-AA5D-55C535260D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br>
              <a:rPr lang="en-US" dirty="0"/>
            </a:br>
            <a:r>
              <a:rPr lang="en-US" dirty="0"/>
              <a:t>Detecting Hand Gestures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FE0A2D-5E7F-5E48-8559-046E119AB3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Christopher </a:t>
            </a:r>
            <a:r>
              <a:rPr lang="en-US" dirty="0" err="1"/>
              <a:t>villafuerte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091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A183B3E-89FA-6D4C-AF84-A876963E8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112" y="1539241"/>
            <a:ext cx="3732848" cy="1579880"/>
          </a:xfrm>
        </p:spPr>
        <p:txBody>
          <a:bodyPr>
            <a:normAutofit/>
          </a:bodyPr>
          <a:lstStyle/>
          <a:p>
            <a:r>
              <a:rPr lang="en-US" sz="4000" dirty="0"/>
              <a:t>Balance of  Classes 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04D8CEB-C776-B744-8B12-010856C635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2960" y="1651000"/>
            <a:ext cx="4572000" cy="4572000"/>
          </a:xfrm>
        </p:spPr>
      </p:pic>
    </p:spTree>
    <p:extLst>
      <p:ext uri="{BB962C8B-B14F-4D97-AF65-F5344CB8AC3E}">
        <p14:creationId xmlns:p14="http://schemas.microsoft.com/office/powerpoint/2010/main" val="3712064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FC8C9-4501-E148-9E14-EAB64B0A9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452" y="290453"/>
            <a:ext cx="5309347" cy="1085335"/>
          </a:xfrm>
        </p:spPr>
        <p:txBody>
          <a:bodyPr/>
          <a:lstStyle/>
          <a:p>
            <a:r>
              <a:rPr lang="en-US" sz="4800" b="1" dirty="0"/>
              <a:t>Model 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YoloV4 tiny on Darknet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F14156-6EFB-6A45-B662-0D55A019CD47}"/>
              </a:ext>
            </a:extLst>
          </p:cNvPr>
          <p:cNvSpPr/>
          <p:nvPr/>
        </p:nvSpPr>
        <p:spPr>
          <a:xfrm>
            <a:off x="1685816" y="1866900"/>
            <a:ext cx="965200" cy="41529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B4F56-764C-DB43-B13A-EEC7BD67B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2600" y="1657350"/>
            <a:ext cx="8572500" cy="4572000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Fast SSD model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High accuracy score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Pre-trained weights  (transfer learning)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Built for democratization of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304703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8D99D-80DE-5A47-BA8C-27CFDDFA8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8E7462-53DA-CB44-8412-3FBE79C19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5825" y="4853816"/>
            <a:ext cx="2940050" cy="576262"/>
          </a:xfrm>
        </p:spPr>
        <p:txBody>
          <a:bodyPr/>
          <a:lstStyle/>
          <a:p>
            <a:r>
              <a:rPr lang="en-US" dirty="0"/>
              <a:t>Activation Layers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3854A2-3D3C-6C40-BA23-3D82E14FA7E6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645825" y="5430078"/>
            <a:ext cx="2940050" cy="659189"/>
          </a:xfrm>
        </p:spPr>
        <p:txBody>
          <a:bodyPr>
            <a:normAutofit/>
          </a:bodyPr>
          <a:lstStyle/>
          <a:p>
            <a:r>
              <a:rPr lang="en-US" sz="2000" dirty="0"/>
              <a:t>Leaky &amp; Mish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6016D9-FDB6-4642-997D-9A43C1FF7A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83209" y="4853816"/>
            <a:ext cx="2930525" cy="576262"/>
          </a:xfrm>
        </p:spPr>
        <p:txBody>
          <a:bodyPr/>
          <a:lstStyle/>
          <a:p>
            <a:r>
              <a:rPr lang="en-US" dirty="0"/>
              <a:t>Learning Rates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16F508D-C51C-3F4D-8E72-CCFEE8089C7E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3881856" y="5430077"/>
            <a:ext cx="2934406" cy="659189"/>
          </a:xfrm>
        </p:spPr>
        <p:txBody>
          <a:bodyPr>
            <a:normAutofit/>
          </a:bodyPr>
          <a:lstStyle/>
          <a:p>
            <a:r>
              <a:rPr lang="en-US" sz="2000" dirty="0"/>
              <a:t>.01, 001, 0001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118F3698-193F-3A4B-B3B8-D7C007AE10D8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t="4586" b="4586"/>
          <a:stretch>
            <a:fillRect/>
          </a:stretch>
        </p:blipFill>
        <p:spPr>
          <a:xfrm>
            <a:off x="652463" y="2107086"/>
            <a:ext cx="2940050" cy="2795588"/>
          </a:xfrm>
          <a:prstGeom prst="roundRect">
            <a:avLst>
              <a:gd name="adj" fmla="val 0"/>
            </a:avLst>
          </a:prstGeom>
        </p:spPr>
      </p:pic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01B36AAC-B3EA-5746-A79F-57EA766E3D89}"/>
              </a:ext>
            </a:extLst>
          </p:cNvPr>
          <p:cNvSpPr txBox="1">
            <a:spLocks/>
          </p:cNvSpPr>
          <p:nvPr/>
        </p:nvSpPr>
        <p:spPr>
          <a:xfrm>
            <a:off x="7116428" y="5430077"/>
            <a:ext cx="2934406" cy="6591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000" dirty="0"/>
              <a:t>1, 4, 16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60EE93D-DF57-A64C-894F-23379E53AB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04430" y="4853815"/>
            <a:ext cx="2932113" cy="576262"/>
          </a:xfrm>
        </p:spPr>
        <p:txBody>
          <a:bodyPr/>
          <a:lstStyle/>
          <a:p>
            <a:r>
              <a:rPr lang="en-US" dirty="0"/>
              <a:t>subdivisions</a:t>
            </a:r>
          </a:p>
        </p:txBody>
      </p:sp>
    </p:spTree>
    <p:extLst>
      <p:ext uri="{BB962C8B-B14F-4D97-AF65-F5344CB8AC3E}">
        <p14:creationId xmlns:p14="http://schemas.microsoft.com/office/powerpoint/2010/main" val="2803017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1C7A6-E225-CE4E-BCA1-0F33152A0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907" y="2733040"/>
            <a:ext cx="5092906" cy="695960"/>
          </a:xfrm>
        </p:spPr>
        <p:txBody>
          <a:bodyPr>
            <a:noAutofit/>
          </a:bodyPr>
          <a:lstStyle/>
          <a:p>
            <a:r>
              <a:rPr lang="en-US" sz="4400" b="1" dirty="0"/>
              <a:t>Lets see it… </a:t>
            </a:r>
          </a:p>
        </p:txBody>
      </p:sp>
    </p:spTree>
    <p:extLst>
      <p:ext uri="{BB962C8B-B14F-4D97-AF65-F5344CB8AC3E}">
        <p14:creationId xmlns:p14="http://schemas.microsoft.com/office/powerpoint/2010/main" val="3436434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C2DF7-5204-D94E-8B74-0D037D450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03" y="1587500"/>
            <a:ext cx="5640593" cy="965200"/>
          </a:xfrm>
        </p:spPr>
        <p:txBody>
          <a:bodyPr>
            <a:noAutofit/>
          </a:bodyPr>
          <a:lstStyle/>
          <a:p>
            <a:r>
              <a:rPr lang="en-US" sz="4000" dirty="0"/>
              <a:t>Model Performance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15AAE9D0-8AC9-644D-9F59-73266AA95C6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198" b="2198"/>
          <a:stretch>
            <a:fillRect/>
          </a:stretch>
        </p:blipFill>
        <p:spPr>
          <a:xfrm>
            <a:off x="6096000" y="952500"/>
            <a:ext cx="5861050" cy="561340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3958FA-7D04-9C44-A6B3-76DF47CB1CB5}"/>
              </a:ext>
            </a:extLst>
          </p:cNvPr>
          <p:cNvSpPr txBox="1"/>
          <p:nvPr/>
        </p:nvSpPr>
        <p:spPr>
          <a:xfrm>
            <a:off x="2622550" y="3034725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mAP</a:t>
            </a:r>
            <a:r>
              <a:rPr lang="en-US" sz="3200" dirty="0"/>
              <a:t> = 92.96 %</a:t>
            </a:r>
          </a:p>
        </p:txBody>
      </p:sp>
    </p:spTree>
    <p:extLst>
      <p:ext uri="{BB962C8B-B14F-4D97-AF65-F5344CB8AC3E}">
        <p14:creationId xmlns:p14="http://schemas.microsoft.com/office/powerpoint/2010/main" val="569100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04432-22F4-164A-8513-7E0961DC1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190500"/>
            <a:ext cx="5818186" cy="1447800"/>
          </a:xfrm>
        </p:spPr>
        <p:txBody>
          <a:bodyPr/>
          <a:lstStyle/>
          <a:p>
            <a:r>
              <a:rPr lang="en-US" sz="4800" b="1" dirty="0"/>
              <a:t>Accuracy Scores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A4BBCB94-0CE1-9C4E-B31A-6C041DA70C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6158972"/>
              </p:ext>
            </p:extLst>
          </p:nvPr>
        </p:nvGraphicFramePr>
        <p:xfrm>
          <a:off x="5965825" y="2108200"/>
          <a:ext cx="5195888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972">
                  <a:extLst>
                    <a:ext uri="{9D8B030D-6E8A-4147-A177-3AD203B41FA5}">
                      <a16:colId xmlns:a16="http://schemas.microsoft.com/office/drawing/2014/main" val="1711904170"/>
                    </a:ext>
                  </a:extLst>
                </a:gridCol>
                <a:gridCol w="1298972">
                  <a:extLst>
                    <a:ext uri="{9D8B030D-6E8A-4147-A177-3AD203B41FA5}">
                      <a16:colId xmlns:a16="http://schemas.microsoft.com/office/drawing/2014/main" val="4166290163"/>
                    </a:ext>
                  </a:extLst>
                </a:gridCol>
                <a:gridCol w="1298972">
                  <a:extLst>
                    <a:ext uri="{9D8B030D-6E8A-4147-A177-3AD203B41FA5}">
                      <a16:colId xmlns:a16="http://schemas.microsoft.com/office/drawing/2014/main" val="2015600476"/>
                    </a:ext>
                  </a:extLst>
                </a:gridCol>
                <a:gridCol w="1298972">
                  <a:extLst>
                    <a:ext uri="{9D8B030D-6E8A-4147-A177-3AD203B41FA5}">
                      <a16:colId xmlns:a16="http://schemas.microsoft.com/office/drawing/2014/main" val="16983741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</a:t>
                      </a:r>
                    </a:p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153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Forward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031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353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Left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510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800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899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116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485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392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5223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5A3D528-25F6-8845-938B-AE29B0F666CD}"/>
              </a:ext>
            </a:extLst>
          </p:cNvPr>
          <p:cNvSpPr txBox="1"/>
          <p:nvPr/>
        </p:nvSpPr>
        <p:spPr>
          <a:xfrm>
            <a:off x="2089149" y="2827020"/>
            <a:ext cx="3492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	  recall = 0.91</a:t>
            </a:r>
          </a:p>
          <a:p>
            <a:r>
              <a:rPr lang="en-US" sz="3200" dirty="0"/>
              <a:t>precision = 0.87</a:t>
            </a:r>
          </a:p>
          <a:p>
            <a:r>
              <a:rPr lang="en-US" sz="3200" dirty="0"/>
              <a:t>F1-score  = 0.89</a:t>
            </a:r>
          </a:p>
        </p:txBody>
      </p:sp>
    </p:spTree>
    <p:extLst>
      <p:ext uri="{BB962C8B-B14F-4D97-AF65-F5344CB8AC3E}">
        <p14:creationId xmlns:p14="http://schemas.microsoft.com/office/powerpoint/2010/main" val="1686390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FC8C9-4501-E148-9E14-EAB64B0A9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452" y="290453"/>
            <a:ext cx="5309347" cy="1085335"/>
          </a:xfrm>
        </p:spPr>
        <p:txBody>
          <a:bodyPr/>
          <a:lstStyle/>
          <a:p>
            <a:r>
              <a:rPr lang="en-US" sz="4800" b="1" dirty="0"/>
              <a:t>Results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F14156-6EFB-6A45-B662-0D55A019CD47}"/>
              </a:ext>
            </a:extLst>
          </p:cNvPr>
          <p:cNvSpPr/>
          <p:nvPr/>
        </p:nvSpPr>
        <p:spPr>
          <a:xfrm>
            <a:off x="1685816" y="1866900"/>
            <a:ext cx="965200" cy="41529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B4F56-764C-DB43-B13A-EEC7BD67B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2600" y="1657350"/>
            <a:ext cx="8572500" cy="4572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Good performance  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 speed - 1 sec detection time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Need more and more data</a:t>
            </a:r>
          </a:p>
          <a:p>
            <a:pPr>
              <a:lnSpc>
                <a:spcPct val="150000"/>
              </a:lnSpc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18967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FC8C9-4501-E148-9E14-EAB64B0A9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452" y="290453"/>
            <a:ext cx="5309347" cy="1085335"/>
          </a:xfrm>
        </p:spPr>
        <p:txBody>
          <a:bodyPr/>
          <a:lstStyle/>
          <a:p>
            <a:r>
              <a:rPr lang="en-US" sz="4800" b="1" dirty="0"/>
              <a:t>What is Next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F14156-6EFB-6A45-B662-0D55A019CD47}"/>
              </a:ext>
            </a:extLst>
          </p:cNvPr>
          <p:cNvSpPr/>
          <p:nvPr/>
        </p:nvSpPr>
        <p:spPr>
          <a:xfrm>
            <a:off x="-101600" y="1771650"/>
            <a:ext cx="965200" cy="41529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B4F56-764C-DB43-B13A-EEC7BD67B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6200" y="2603500"/>
            <a:ext cx="10642600" cy="353060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Test different element's of the data in small batches and compare </a:t>
            </a:r>
            <a:r>
              <a:rPr lang="en-US" sz="3600" dirty="0" err="1"/>
              <a:t>mAP</a:t>
            </a:r>
            <a:r>
              <a:rPr lang="en-US" sz="3600" dirty="0"/>
              <a:t>.  Isolating:  angle of view &amp; rotation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Creating better tools to manage data workflow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Look into other models such as </a:t>
            </a:r>
            <a:r>
              <a:rPr lang="en-US" sz="3600" dirty="0" err="1"/>
              <a:t>Mediapipe</a:t>
            </a:r>
            <a:r>
              <a:rPr lang="en-US" sz="3600" dirty="0"/>
              <a:t> (trained on 30K hands)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Look into passively collecting data, ‘clustering’ for body movements.  </a:t>
            </a:r>
          </a:p>
          <a:p>
            <a:pPr>
              <a:lnSpc>
                <a:spcPct val="150000"/>
              </a:lnSpc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18771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FC8C9-4501-E148-9E14-EAB64B0A9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452" y="290453"/>
            <a:ext cx="6820648" cy="1085335"/>
          </a:xfrm>
        </p:spPr>
        <p:txBody>
          <a:bodyPr/>
          <a:lstStyle/>
          <a:p>
            <a:r>
              <a:rPr lang="en-US" sz="4800" b="1" dirty="0"/>
              <a:t>What is Next, Next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F14156-6EFB-6A45-B662-0D55A019CD47}"/>
              </a:ext>
            </a:extLst>
          </p:cNvPr>
          <p:cNvSpPr/>
          <p:nvPr/>
        </p:nvSpPr>
        <p:spPr>
          <a:xfrm>
            <a:off x="1077167" y="4395847"/>
            <a:ext cx="965200" cy="41529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B4F56-764C-DB43-B13A-EEC7BD67B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874" y="1418076"/>
            <a:ext cx="10566774" cy="20637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200" dirty="0"/>
              <a:t>To examine the implications and uses of computers intuiting full body gestures. </a:t>
            </a:r>
          </a:p>
          <a:p>
            <a:pPr>
              <a:lnSpc>
                <a:spcPct val="150000"/>
              </a:lnSpc>
            </a:pPr>
            <a:endParaRPr lang="en-US" sz="36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C77EDA0-265A-C544-805E-1737D2E721C9}"/>
              </a:ext>
            </a:extLst>
          </p:cNvPr>
          <p:cNvSpPr txBox="1">
            <a:spLocks/>
          </p:cNvSpPr>
          <p:nvPr/>
        </p:nvSpPr>
        <p:spPr>
          <a:xfrm>
            <a:off x="2661211" y="3016250"/>
            <a:ext cx="7734300" cy="3841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50000"/>
              </a:lnSpc>
              <a:buFont typeface="Wingdings 3" charset="2"/>
              <a:buNone/>
            </a:pPr>
            <a:endParaRPr lang="en-US" sz="36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3200" dirty="0"/>
              <a:t>Gesture types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Public / shared dictionary of gestures, ex: hand wave, a smile, head node.  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Private / personal gestures.  This vocabulary of gestures would give deep insight into who you are and how you act. </a:t>
            </a:r>
          </a:p>
          <a:p>
            <a:pPr>
              <a:lnSpc>
                <a:spcPct val="150000"/>
              </a:lnSpc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60585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0DC96-F4EE-1448-920F-62A3FFD39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388782"/>
          </a:xfrm>
        </p:spPr>
        <p:txBody>
          <a:bodyPr/>
          <a:lstStyle/>
          <a:p>
            <a:r>
              <a:rPr lang="en-US" sz="4800" b="1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149203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175BA-96CE-A242-985B-24B20D6E2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/>
              <a:t>Opportunity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BDA48-9C11-6B4F-9A72-88A1797E2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7329" y="1813860"/>
            <a:ext cx="8946541" cy="15665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To create a more human interface to interact with a computer system.</a:t>
            </a:r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87447E-0FE4-814C-AD9D-4FF72DC25495}"/>
              </a:ext>
            </a:extLst>
          </p:cNvPr>
          <p:cNvSpPr txBox="1">
            <a:spLocks/>
          </p:cNvSpPr>
          <p:nvPr/>
        </p:nvSpPr>
        <p:spPr>
          <a:xfrm>
            <a:off x="4022430" y="3027082"/>
            <a:ext cx="7890170" cy="337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Stage 1 – to have a computer system interact with pre-defined gestures </a:t>
            </a:r>
          </a:p>
          <a:p>
            <a:pPr>
              <a:lnSpc>
                <a:spcPct val="150000"/>
              </a:lnSpc>
            </a:pPr>
            <a:r>
              <a:rPr lang="en-US" dirty="0"/>
              <a:t>Stage 2 – to have a model intuit human needs through our gestures ( as the family dog uses observation to reactively communicate) 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261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16ED1-A64C-A443-9353-21CCB2E71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60182"/>
          </a:xfrm>
        </p:spPr>
        <p:txBody>
          <a:bodyPr/>
          <a:lstStyle/>
          <a:p>
            <a:r>
              <a:rPr lang="en-US" sz="4800" b="1" dirty="0"/>
              <a:t>How fast, fast…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CAF615-EDCC-C44F-B070-05C736248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184" y="1664430"/>
            <a:ext cx="8121650" cy="459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117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CBC86-7791-F04F-A267-3F4AF1BAE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025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90D69-013E-E64A-B4AD-9D31D1ECB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/>
              <a:t>Goal Of This Project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6BD23-BC16-D043-BF37-5F9F054F0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8312" y="2235201"/>
            <a:ext cx="8946541" cy="1523999"/>
          </a:xfrm>
        </p:spPr>
        <p:txBody>
          <a:bodyPr>
            <a:normAutofit fontScale="92500"/>
          </a:bodyPr>
          <a:lstStyle/>
          <a:p>
            <a:r>
              <a:rPr lang="en-US" sz="3600" dirty="0"/>
              <a:t>To train a convolutional neural network to identify particular hand gestures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842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A23B3-4DF9-024C-AE8B-C19B3FAF8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18882"/>
          </a:xfrm>
        </p:spPr>
        <p:txBody>
          <a:bodyPr/>
          <a:lstStyle/>
          <a:p>
            <a:r>
              <a:rPr lang="en-US" sz="4800" b="1" dirty="0"/>
              <a:t>Computers &amp; our Society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AFF137-07A7-1945-B18C-57E8C3149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311" y="1718622"/>
            <a:ext cx="4480649" cy="4196807"/>
          </a:xfrm>
          <a:prstGeom prst="rect">
            <a:avLst/>
          </a:prstGeom>
        </p:spPr>
      </p:pic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2996AA68-691E-D847-B664-05D8359F3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18" y="2490327"/>
            <a:ext cx="5259273" cy="34251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30D82D-A7F5-1F43-9B5F-3611D09B5701}"/>
              </a:ext>
            </a:extLst>
          </p:cNvPr>
          <p:cNvSpPr txBox="1"/>
          <p:nvPr/>
        </p:nvSpPr>
        <p:spPr>
          <a:xfrm>
            <a:off x="902043" y="6031986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Scientific Research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817F58-B9FD-6048-85A6-1C7C31D6E168}"/>
              </a:ext>
            </a:extLst>
          </p:cNvPr>
          <p:cNvSpPr txBox="1"/>
          <p:nvPr/>
        </p:nvSpPr>
        <p:spPr>
          <a:xfrm>
            <a:off x="7924800" y="6031986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Medical  </a:t>
            </a:r>
          </a:p>
        </p:txBody>
      </p:sp>
    </p:spTree>
    <p:extLst>
      <p:ext uri="{BB962C8B-B14F-4D97-AF65-F5344CB8AC3E}">
        <p14:creationId xmlns:p14="http://schemas.microsoft.com/office/powerpoint/2010/main" val="955723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A23B3-4DF9-024C-AE8B-C19B3FAF8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18882"/>
          </a:xfrm>
        </p:spPr>
        <p:txBody>
          <a:bodyPr/>
          <a:lstStyle/>
          <a:p>
            <a:r>
              <a:rPr lang="en-US" sz="4800" b="1" dirty="0"/>
              <a:t>Computers &amp; our Society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95DA67-76AF-4248-9744-3FCB71860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241" y="2241261"/>
            <a:ext cx="5029200" cy="3352800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469D7ECF-C310-5D41-B490-3D49E75E2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2241261"/>
            <a:ext cx="5073650" cy="32648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ADB996-3DB8-5745-9A9A-F68AE03B1ED9}"/>
              </a:ext>
            </a:extLst>
          </p:cNvPr>
          <p:cNvSpPr txBox="1"/>
          <p:nvPr/>
        </p:nvSpPr>
        <p:spPr>
          <a:xfrm>
            <a:off x="902043" y="5708822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Manufacturing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A068FB-531C-744C-A391-7DC3D37AE495}"/>
              </a:ext>
            </a:extLst>
          </p:cNvPr>
          <p:cNvSpPr txBox="1"/>
          <p:nvPr/>
        </p:nvSpPr>
        <p:spPr>
          <a:xfrm>
            <a:off x="7324857" y="5758951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First Responders </a:t>
            </a:r>
          </a:p>
        </p:txBody>
      </p:sp>
    </p:spTree>
    <p:extLst>
      <p:ext uri="{BB962C8B-B14F-4D97-AF65-F5344CB8AC3E}">
        <p14:creationId xmlns:p14="http://schemas.microsoft.com/office/powerpoint/2010/main" val="2384096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A23B3-4DF9-024C-AE8B-C19B3FAF8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18882"/>
          </a:xfrm>
        </p:spPr>
        <p:txBody>
          <a:bodyPr/>
          <a:lstStyle/>
          <a:p>
            <a:r>
              <a:rPr lang="en-US" sz="4800" b="1" dirty="0"/>
              <a:t>Computers &amp; our Society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95DA67-76AF-4248-9744-3FCB718606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17739" y="2241261"/>
            <a:ext cx="5016927" cy="3352800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469D7ECF-C310-5D41-B490-3D49E75E28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55809" y="2241261"/>
            <a:ext cx="4254253" cy="32648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6A068FB-531C-744C-A391-7DC3D37AE495}"/>
              </a:ext>
            </a:extLst>
          </p:cNvPr>
          <p:cNvSpPr txBox="1"/>
          <p:nvPr/>
        </p:nvSpPr>
        <p:spPr>
          <a:xfrm>
            <a:off x="4934168" y="5817391"/>
            <a:ext cx="2066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Homes</a:t>
            </a:r>
          </a:p>
        </p:txBody>
      </p:sp>
    </p:spTree>
    <p:extLst>
      <p:ext uri="{BB962C8B-B14F-4D97-AF65-F5344CB8AC3E}">
        <p14:creationId xmlns:p14="http://schemas.microsoft.com/office/powerpoint/2010/main" val="3418913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FC8C9-4501-E148-9E14-EAB64B0A9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453" y="290453"/>
            <a:ext cx="3401064" cy="1085335"/>
          </a:xfrm>
        </p:spPr>
        <p:txBody>
          <a:bodyPr/>
          <a:lstStyle/>
          <a:p>
            <a:r>
              <a:rPr lang="en-US" sz="4800" b="1" dirty="0"/>
              <a:t>Process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F14156-6EFB-6A45-B662-0D55A019CD47}"/>
              </a:ext>
            </a:extLst>
          </p:cNvPr>
          <p:cNvSpPr/>
          <p:nvPr/>
        </p:nvSpPr>
        <p:spPr>
          <a:xfrm>
            <a:off x="3590816" y="1771650"/>
            <a:ext cx="965200" cy="41529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B4F56-764C-DB43-B13A-EEC7BD67B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7986" y="1447800"/>
            <a:ext cx="5195997" cy="4572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Data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Modeling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Results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What is next</a:t>
            </a:r>
          </a:p>
        </p:txBody>
      </p:sp>
    </p:spTree>
    <p:extLst>
      <p:ext uri="{BB962C8B-B14F-4D97-AF65-F5344CB8AC3E}">
        <p14:creationId xmlns:p14="http://schemas.microsoft.com/office/powerpoint/2010/main" val="2536010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5CD38-C685-A14D-B807-5E036F717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207" y="1739211"/>
            <a:ext cx="5092906" cy="1141639"/>
          </a:xfrm>
        </p:spPr>
        <p:txBody>
          <a:bodyPr>
            <a:normAutofit/>
          </a:bodyPr>
          <a:lstStyle/>
          <a:p>
            <a:r>
              <a:rPr lang="en-US" sz="4800" b="1" dirty="0"/>
              <a:t>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BDE513-60FA-F848-9B40-D4EE38C2E1F6}"/>
              </a:ext>
            </a:extLst>
          </p:cNvPr>
          <p:cNvSpPr txBox="1">
            <a:spLocks noChangeAspect="1"/>
          </p:cNvSpPr>
          <p:nvPr/>
        </p:nvSpPr>
        <p:spPr>
          <a:xfrm>
            <a:off x="1418146" y="2946058"/>
            <a:ext cx="5414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Camera phone, webcam, opensource archive, and  DSLR 35mm camera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2F65E666-8F2B-6E4D-B050-050E696DFEE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8780" b="87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3777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7264F-0553-264F-8360-38DB06D18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/>
              <a:t>Data</a:t>
            </a:r>
            <a:br>
              <a:rPr lang="en-US" sz="4800" dirty="0"/>
            </a:br>
            <a:r>
              <a:rPr lang="en-US" sz="2400" dirty="0"/>
              <a:t>data teaches your network – be a good teacher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A0EE4-D1DA-3446-AAB8-45C386191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 Classes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37849B-3126-CB44-B634-6FAABE3539C9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075F32-F4DD-E845-BC74-42F2E181ED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400 units of data</a:t>
            </a:r>
          </a:p>
        </p:txBody>
      </p:sp>
      <p:pic>
        <p:nvPicPr>
          <p:cNvPr id="51" name="Picture Placeholder 50">
            <a:extLst>
              <a:ext uri="{FF2B5EF4-FFF2-40B4-BE49-F238E27FC236}">
                <a16:creationId xmlns:a16="http://schemas.microsoft.com/office/drawing/2014/main" id="{3B35E5FD-D7CF-5A40-A605-DD15D2B14887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t="447" b="447"/>
          <a:stretch>
            <a:fillRect/>
          </a:stretch>
        </p:blipFill>
        <p:spPr>
          <a:xfrm>
            <a:off x="3889375" y="2209800"/>
            <a:ext cx="2930525" cy="2041525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11AF1CE-7E13-C84B-9D6D-F7D7829091B6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1078290"/>
          </a:xfrm>
        </p:spPr>
        <p:txBody>
          <a:bodyPr>
            <a:noAutofit/>
          </a:bodyPr>
          <a:lstStyle/>
          <a:p>
            <a:r>
              <a:rPr lang="en-US" sz="1600" dirty="0"/>
              <a:t>Diversity of subjects, positions, lighting situations, on different backgrounds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16FFB39-6D6A-254B-8650-660DA406CF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1,200 augmented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A4DC932-9AA4-0F4D-AF4F-BA3FCECED003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>
            <a:noAutofit/>
          </a:bodyPr>
          <a:lstStyle/>
          <a:p>
            <a:r>
              <a:rPr lang="en-US" sz="1600" dirty="0"/>
              <a:t>Brightness, warping, rotation, color saturation, </a:t>
            </a:r>
          </a:p>
        </p:txBody>
      </p:sp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B81F4108-634C-864F-A22D-FC31F4DAB861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4"/>
          <a:srcRect t="401" b="401"/>
          <a:stretch>
            <a:fillRect/>
          </a:stretch>
        </p:blipFill>
        <p:spPr>
          <a:xfrm>
            <a:off x="652463" y="2209800"/>
            <a:ext cx="2940050" cy="2041525"/>
          </a:xfrm>
        </p:spPr>
      </p:pic>
      <p:pic>
        <p:nvPicPr>
          <p:cNvPr id="49" name="Picture Placeholder 48">
            <a:extLst>
              <a:ext uri="{FF2B5EF4-FFF2-40B4-BE49-F238E27FC236}">
                <a16:creationId xmlns:a16="http://schemas.microsoft.com/office/drawing/2014/main" id="{38F1799B-A863-8B44-8E5F-953344FCC33B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5"/>
          <a:srcRect t="177" b="177"/>
          <a:stretch>
            <a:fillRect/>
          </a:stretch>
        </p:blipFill>
        <p:spPr>
          <a:xfrm>
            <a:off x="7124700" y="2209800"/>
            <a:ext cx="2932113" cy="2041525"/>
          </a:xfrm>
        </p:spPr>
      </p:pic>
    </p:spTree>
    <p:extLst>
      <p:ext uri="{BB962C8B-B14F-4D97-AF65-F5344CB8AC3E}">
        <p14:creationId xmlns:p14="http://schemas.microsoft.com/office/powerpoint/2010/main" val="6879791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1957</TotalTime>
  <Words>467</Words>
  <Application>Microsoft Macintosh PowerPoint</Application>
  <PresentationFormat>Widescreen</PresentationFormat>
  <Paragraphs>119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Century Gothic</vt:lpstr>
      <vt:lpstr>Wingdings 3</vt:lpstr>
      <vt:lpstr>Ion</vt:lpstr>
      <vt:lpstr>Computer Vision Detecting Hand Gestures</vt:lpstr>
      <vt:lpstr>Opportunity Statement</vt:lpstr>
      <vt:lpstr>Goal Of This Project </vt:lpstr>
      <vt:lpstr>Computers &amp; our Society</vt:lpstr>
      <vt:lpstr>Computers &amp; our Society</vt:lpstr>
      <vt:lpstr>Computers &amp; our Society</vt:lpstr>
      <vt:lpstr>Process </vt:lpstr>
      <vt:lpstr>Data</vt:lpstr>
      <vt:lpstr>Data data teaches your network – be a good teacher </vt:lpstr>
      <vt:lpstr>Balance of  Classes </vt:lpstr>
      <vt:lpstr>Model   YoloV4 tiny on Darknet</vt:lpstr>
      <vt:lpstr>Hyperparameters </vt:lpstr>
      <vt:lpstr>Lets see it… </vt:lpstr>
      <vt:lpstr>Model Performance</vt:lpstr>
      <vt:lpstr>Accuracy Scores</vt:lpstr>
      <vt:lpstr>Results</vt:lpstr>
      <vt:lpstr>What is Next</vt:lpstr>
      <vt:lpstr>What is Next, Next</vt:lpstr>
      <vt:lpstr>Thank you </vt:lpstr>
      <vt:lpstr>How fast, fast…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Detecting Hand Gestures</dc:title>
  <dc:creator>Christopher Villafuerte</dc:creator>
  <cp:lastModifiedBy>Christopher Villafuerte</cp:lastModifiedBy>
  <cp:revision>34</cp:revision>
  <dcterms:created xsi:type="dcterms:W3CDTF">2020-11-16T15:37:12Z</dcterms:created>
  <dcterms:modified xsi:type="dcterms:W3CDTF">2020-11-18T08:00:41Z</dcterms:modified>
</cp:coreProperties>
</file>